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Default Extension="xlsx" ContentType="application/vnd.openxmlformats-officedocument.spreadsheetml.sheet"/>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62" r:id="rId4"/>
    <p:sldId id="260" r:id="rId5"/>
    <p:sldId id="259" r:id="rId6"/>
    <p:sldId id="258" r:id="rId7"/>
    <p:sldId id="257"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7" d="100"/>
          <a:sy n="107" d="100"/>
        </p:scale>
        <p:origin x="-109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latin typeface="Bookman Old Style" pitchFamily="18" charset="0"/>
              </a:defRPr>
            </a:pPr>
            <a:r>
              <a:rPr lang="en-US" dirty="0">
                <a:latin typeface="Bookman Old Style" pitchFamily="18" charset="0"/>
              </a:rPr>
              <a:t>Total </a:t>
            </a:r>
            <a:r>
              <a:rPr lang="en-US" dirty="0" smtClean="0">
                <a:latin typeface="Bookman Old Style" pitchFamily="18" charset="0"/>
              </a:rPr>
              <a:t>Indians (population)</a:t>
            </a:r>
            <a:endParaRPr lang="en-US" dirty="0">
              <a:latin typeface="Bookman Old Style" pitchFamily="18" charset="0"/>
            </a:endParaRPr>
          </a:p>
        </c:rich>
      </c:tx>
      <c:layout/>
    </c:title>
    <c:view3D>
      <c:rAngAx val="1"/>
    </c:view3D>
    <c:plotArea>
      <c:layout/>
      <c:bar3DChart>
        <c:barDir val="col"/>
        <c:grouping val="clustered"/>
        <c:ser>
          <c:idx val="0"/>
          <c:order val="0"/>
          <c:tx>
            <c:strRef>
              <c:f>Sheet1!$B$1</c:f>
              <c:strCache>
                <c:ptCount val="1"/>
                <c:pt idx="0">
                  <c:v>Total Indians</c:v>
                </c:pt>
              </c:strCache>
            </c:strRef>
          </c:tx>
          <c:cat>
            <c:numRef>
              <c:f>Sheet1!$A$2:$A$4</c:f>
              <c:numCache>
                <c:formatCode>General</c:formatCode>
                <c:ptCount val="3"/>
                <c:pt idx="0">
                  <c:v>1860</c:v>
                </c:pt>
                <c:pt idx="1">
                  <c:v>1870</c:v>
                </c:pt>
                <c:pt idx="2">
                  <c:v>1880</c:v>
                </c:pt>
              </c:numCache>
            </c:numRef>
          </c:cat>
          <c:val>
            <c:numRef>
              <c:f>Sheet1!$B$2:$B$4</c:f>
              <c:numCache>
                <c:formatCode>#,##0</c:formatCode>
                <c:ptCount val="3"/>
                <c:pt idx="0">
                  <c:v>339421</c:v>
                </c:pt>
                <c:pt idx="1">
                  <c:v>313712</c:v>
                </c:pt>
                <c:pt idx="2">
                  <c:v>306543</c:v>
                </c:pt>
              </c:numCache>
            </c:numRef>
          </c:val>
        </c:ser>
        <c:shape val="cylinder"/>
        <c:axId val="89495424"/>
        <c:axId val="89496960"/>
        <c:axId val="0"/>
      </c:bar3DChart>
      <c:catAx>
        <c:axId val="89495424"/>
        <c:scaling>
          <c:orientation val="minMax"/>
        </c:scaling>
        <c:axPos val="b"/>
        <c:numFmt formatCode="General" sourceLinked="1"/>
        <c:tickLblPos val="nextTo"/>
        <c:crossAx val="89496960"/>
        <c:crosses val="autoZero"/>
        <c:auto val="1"/>
        <c:lblAlgn val="ctr"/>
        <c:lblOffset val="100"/>
      </c:catAx>
      <c:valAx>
        <c:axId val="89496960"/>
        <c:scaling>
          <c:orientation val="minMax"/>
        </c:scaling>
        <c:axPos val="l"/>
        <c:majorGridlines/>
        <c:numFmt formatCode="#,##0" sourceLinked="1"/>
        <c:tickLblPos val="nextTo"/>
        <c:crossAx val="89495424"/>
        <c:crosses val="autoZero"/>
        <c:crossBetween val="between"/>
      </c:valAx>
    </c:plotArea>
    <c:legend>
      <c:legendPos val="r"/>
      <c:layout/>
    </c:legend>
    <c:plotVisOnly val="1"/>
  </c:chart>
  <c:spPr>
    <a:solidFill>
      <a:schemeClr val="accent1">
        <a:lumMod val="20000"/>
        <a:lumOff val="80000"/>
      </a:schemeClr>
    </a:solidFill>
  </c:spPr>
  <c:txPr>
    <a:bodyPr/>
    <a:lstStyle/>
    <a:p>
      <a:pPr>
        <a:defRPr sz="1800"/>
      </a:pPr>
      <a:endParaRPr lang="en-US"/>
    </a:p>
  </c:txPr>
  <c:externalData r:id="rId1"/>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8/17/2011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8/17/2011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8/17/2011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8/17/2011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8/17/2011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8/17/2011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8/17/2011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www.flashpointmag.com/amindus.ht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hyperlink" Target="http://en.wikipedia.org/wiki/Indian_Wars" TargetMode="External"/><Relationship Id="rId4" Type="http://schemas.openxmlformats.org/officeDocument/2006/relationships/hyperlink" Target="http://www.archives.gov/publications/prologue/2006/summer/indian-census.html#nt6"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pbs.org/wgbh/amex/weshallremain/the_films/episode_3_trailer"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470025"/>
          </a:xfrm>
        </p:spPr>
        <p:txBody>
          <a:bodyPr/>
          <a:lstStyle/>
          <a:p>
            <a:r>
              <a:rPr lang="en-US" dirty="0" smtClean="0">
                <a:latin typeface="Bookman Old Style" pitchFamily="18" charset="0"/>
              </a:rPr>
              <a:t>How do Oppressed People Survive?</a:t>
            </a:r>
            <a:endParaRPr lang="en-US" dirty="0">
              <a:latin typeface="Bookman Old Style" pitchFamily="18" charset="0"/>
            </a:endParaRPr>
          </a:p>
        </p:txBody>
      </p:sp>
      <p:sp>
        <p:nvSpPr>
          <p:cNvPr id="3" name="Subtitle 2"/>
          <p:cNvSpPr>
            <a:spLocks noGrp="1"/>
          </p:cNvSpPr>
          <p:nvPr>
            <p:ph type="subTitle" idx="1"/>
          </p:nvPr>
        </p:nvSpPr>
        <p:spPr>
          <a:xfrm>
            <a:off x="0" y="3886200"/>
            <a:ext cx="9144000" cy="2971800"/>
          </a:xfrm>
        </p:spPr>
        <p:txBody>
          <a:bodyPr>
            <a:normAutofit fontScale="92500" lnSpcReduction="20000"/>
          </a:bodyPr>
          <a:lstStyle/>
          <a:p>
            <a:r>
              <a:rPr lang="en-US" b="1" dirty="0" smtClean="0">
                <a:latin typeface="Bookman Old Style" pitchFamily="18" charset="0"/>
              </a:rPr>
              <a:t>Inside this Presentation:</a:t>
            </a:r>
          </a:p>
          <a:p>
            <a:pPr>
              <a:buBlip>
                <a:blip r:embed="rId2"/>
              </a:buBlip>
            </a:pPr>
            <a:r>
              <a:rPr lang="en-US" i="1" dirty="0" smtClean="0">
                <a:latin typeface="Bookman Old Style" pitchFamily="18" charset="0"/>
              </a:rPr>
              <a:t>US Constitution</a:t>
            </a:r>
          </a:p>
          <a:p>
            <a:pPr>
              <a:buBlip>
                <a:blip r:embed="rId2"/>
              </a:buBlip>
            </a:pPr>
            <a:r>
              <a:rPr lang="en-US" i="1" dirty="0" smtClean="0">
                <a:latin typeface="Bookman Old Style" pitchFamily="18" charset="0"/>
              </a:rPr>
              <a:t>Who Are Plains Indians</a:t>
            </a:r>
          </a:p>
          <a:p>
            <a:pPr>
              <a:buBlip>
                <a:blip r:embed="rId2"/>
              </a:buBlip>
            </a:pPr>
            <a:r>
              <a:rPr lang="en-US" i="1" dirty="0" smtClean="0">
                <a:latin typeface="Bookman Old Style" pitchFamily="18" charset="0"/>
              </a:rPr>
              <a:t>Indian Wars (1850 – 1900)</a:t>
            </a:r>
          </a:p>
          <a:p>
            <a:pPr>
              <a:buBlip>
                <a:blip r:embed="rId2"/>
              </a:buBlip>
            </a:pPr>
            <a:r>
              <a:rPr lang="en-US" i="1" dirty="0" smtClean="0">
                <a:latin typeface="Bookman Old Style" pitchFamily="18" charset="0"/>
              </a:rPr>
              <a:t>Merriam Report (1928)</a:t>
            </a:r>
          </a:p>
          <a:p>
            <a:pPr>
              <a:buBlip>
                <a:blip r:embed="rId2"/>
              </a:buBlip>
            </a:pPr>
            <a:r>
              <a:rPr lang="en-US" i="1" dirty="0" smtClean="0">
                <a:latin typeface="Bookman Old Style" pitchFamily="18" charset="0"/>
              </a:rPr>
              <a:t>We Shall Remain (Video)</a:t>
            </a:r>
          </a:p>
          <a:p>
            <a:pPr>
              <a:buBlip>
                <a:blip r:embed="rId2"/>
              </a:buBlip>
            </a:pPr>
            <a:endParaRPr lang="en-US" dirty="0" smtClean="0">
              <a:latin typeface="Bookman Old Style" pitchFamily="18" charset="0"/>
            </a:endParaRPr>
          </a:p>
          <a:p>
            <a:pPr>
              <a:buBlip>
                <a:blip r:embed="rId2"/>
              </a:buBlip>
            </a:pPr>
            <a:endParaRPr lang="en-US" dirty="0">
              <a:latin typeface="Bookman Old Style" pitchFamily="18" charset="0"/>
            </a:endParaRPr>
          </a:p>
        </p:txBody>
      </p:sp>
      <p:sp>
        <p:nvSpPr>
          <p:cNvPr id="4" name="TextBox 3"/>
          <p:cNvSpPr txBox="1"/>
          <p:nvPr/>
        </p:nvSpPr>
        <p:spPr>
          <a:xfrm>
            <a:off x="0" y="2286000"/>
            <a:ext cx="9144000" cy="523220"/>
          </a:xfrm>
          <a:prstGeom prst="rect">
            <a:avLst/>
          </a:prstGeom>
          <a:noFill/>
        </p:spPr>
        <p:txBody>
          <a:bodyPr wrap="square" rtlCol="0">
            <a:spAutoFit/>
          </a:bodyPr>
          <a:lstStyle/>
          <a:p>
            <a:pPr algn="ctr"/>
            <a:r>
              <a:rPr lang="en-US" sz="2800" b="1" dirty="0" smtClean="0">
                <a:latin typeface="Bookman Old Style" pitchFamily="18" charset="0"/>
              </a:rPr>
              <a:t>Plains Indians</a:t>
            </a:r>
            <a:endParaRPr lang="en-US" sz="2800" b="1" dirty="0">
              <a:latin typeface="Bookman Old Style"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676400"/>
          </a:xfrm>
        </p:spPr>
        <p:txBody>
          <a:bodyPr>
            <a:normAutofit/>
          </a:bodyPr>
          <a:lstStyle/>
          <a:p>
            <a:r>
              <a:rPr lang="en-US" sz="2400" dirty="0" smtClean="0">
                <a:latin typeface="Bookman Old Style" pitchFamily="18" charset="0"/>
              </a:rPr>
              <a:t>United States Constitution (Article I, Section 8, Clause 3; also know as the “Indian Commerce Clause”)</a:t>
            </a:r>
            <a:endParaRPr lang="en-US" sz="2400" dirty="0">
              <a:latin typeface="Bookman Old Style" pitchFamily="18" charset="0"/>
            </a:endParaRPr>
          </a:p>
        </p:txBody>
      </p:sp>
      <p:sp>
        <p:nvSpPr>
          <p:cNvPr id="3" name="Content Placeholder 2"/>
          <p:cNvSpPr>
            <a:spLocks noGrp="1"/>
          </p:cNvSpPr>
          <p:nvPr>
            <p:ph idx="1"/>
          </p:nvPr>
        </p:nvSpPr>
        <p:spPr>
          <a:xfrm>
            <a:off x="0" y="3124200"/>
            <a:ext cx="9144000" cy="1447800"/>
          </a:xfrm>
        </p:spPr>
        <p:txBody>
          <a:bodyPr>
            <a:normAutofit/>
          </a:bodyPr>
          <a:lstStyle/>
          <a:p>
            <a:pPr algn="justLow">
              <a:lnSpc>
                <a:spcPct val="200000"/>
              </a:lnSpc>
              <a:buNone/>
            </a:pPr>
            <a:r>
              <a:rPr lang="en-US" sz="2000" dirty="0" smtClean="0">
                <a:solidFill>
                  <a:srgbClr val="C00000"/>
                </a:solidFill>
                <a:latin typeface="Bookman Old Style" pitchFamily="18" charset="0"/>
              </a:rPr>
              <a:t>The United States Constitution provides that “Congress shall have Power . . . To regulate Commerce . . . with the Indian Tribes.” </a:t>
            </a:r>
            <a:endParaRPr lang="en-US" sz="2000" dirty="0">
              <a:solidFill>
                <a:srgbClr val="C00000"/>
              </a:solidFill>
              <a:latin typeface="Bookman Old Style" pitchFamily="18" charset="0"/>
            </a:endParaRPr>
          </a:p>
        </p:txBody>
      </p:sp>
      <p:sp>
        <p:nvSpPr>
          <p:cNvPr id="5" name="TextBox 4"/>
          <p:cNvSpPr txBox="1"/>
          <p:nvPr/>
        </p:nvSpPr>
        <p:spPr>
          <a:xfrm>
            <a:off x="0" y="6211669"/>
            <a:ext cx="9144000" cy="646331"/>
          </a:xfrm>
          <a:prstGeom prst="rect">
            <a:avLst/>
          </a:prstGeom>
          <a:noFill/>
        </p:spPr>
        <p:txBody>
          <a:bodyPr wrap="square" rtlCol="0">
            <a:spAutoFit/>
          </a:bodyPr>
          <a:lstStyle/>
          <a:p>
            <a:r>
              <a:rPr lang="en-US" dirty="0" smtClean="0">
                <a:hlinkClick r:id="rId2"/>
              </a:rPr>
              <a:t>http://www.flashpointmag.com/amindus.htm</a:t>
            </a:r>
            <a:r>
              <a:rPr lang="en-US" dirty="0" smtClean="0"/>
              <a:t>; from Professor Robert J. Miller.  American Indians and the US Constitution.  2006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p>
            <a:r>
              <a:rPr lang="en-US" dirty="0" smtClean="0"/>
              <a:t>Group Discussion…</a:t>
            </a:r>
            <a:endParaRPr lang="en-US" dirty="0"/>
          </a:p>
        </p:txBody>
      </p:sp>
      <p:sp>
        <p:nvSpPr>
          <p:cNvPr id="4" name="Content Placeholder 2"/>
          <p:cNvSpPr>
            <a:spLocks noGrp="1"/>
          </p:cNvSpPr>
          <p:nvPr>
            <p:ph idx="1"/>
          </p:nvPr>
        </p:nvSpPr>
        <p:spPr>
          <a:xfrm>
            <a:off x="0" y="1295400"/>
            <a:ext cx="9144000" cy="1447800"/>
          </a:xfrm>
        </p:spPr>
        <p:txBody>
          <a:bodyPr>
            <a:normAutofit/>
          </a:bodyPr>
          <a:lstStyle/>
          <a:p>
            <a:pPr algn="justLow">
              <a:lnSpc>
                <a:spcPct val="200000"/>
              </a:lnSpc>
              <a:buNone/>
            </a:pPr>
            <a:r>
              <a:rPr lang="en-US" sz="2000" dirty="0" smtClean="0">
                <a:solidFill>
                  <a:srgbClr val="C00000"/>
                </a:solidFill>
                <a:latin typeface="Bookman Old Style" pitchFamily="18" charset="0"/>
              </a:rPr>
              <a:t>The United States Constitution provides that “Congress shall have Power . . . To regulate Commerce . . . with the Indian Tribes.” </a:t>
            </a:r>
            <a:endParaRPr lang="en-US" sz="2000" dirty="0">
              <a:solidFill>
                <a:srgbClr val="C00000"/>
              </a:solidFill>
              <a:latin typeface="Bookman Old Style" pitchFamily="18" charset="0"/>
            </a:endParaRPr>
          </a:p>
        </p:txBody>
      </p:sp>
      <p:sp>
        <p:nvSpPr>
          <p:cNvPr id="5" name="TextBox 4"/>
          <p:cNvSpPr txBox="1"/>
          <p:nvPr/>
        </p:nvSpPr>
        <p:spPr>
          <a:xfrm>
            <a:off x="0" y="2703016"/>
            <a:ext cx="9144000" cy="3916713"/>
          </a:xfrm>
          <a:prstGeom prst="rect">
            <a:avLst/>
          </a:prstGeom>
          <a:noFill/>
        </p:spPr>
        <p:txBody>
          <a:bodyPr wrap="square" rtlCol="0">
            <a:spAutoFit/>
          </a:bodyPr>
          <a:lstStyle/>
          <a:p>
            <a:pPr algn="justLow">
              <a:lnSpc>
                <a:spcPct val="150000"/>
              </a:lnSpc>
            </a:pPr>
            <a:r>
              <a:rPr lang="en-US" sz="1200" b="1" i="1" dirty="0" smtClean="0">
                <a:latin typeface="Bookman Old Style" pitchFamily="18" charset="0"/>
              </a:rPr>
              <a:t>Answer this as a group:  (5-minutes)</a:t>
            </a:r>
          </a:p>
          <a:p>
            <a:pPr algn="justLow">
              <a:lnSpc>
                <a:spcPct val="150000"/>
              </a:lnSpc>
            </a:pPr>
            <a:endParaRPr lang="en-US" sz="1200" i="1" dirty="0" smtClean="0">
              <a:latin typeface="Bookman Old Style" pitchFamily="18" charset="0"/>
            </a:endParaRPr>
          </a:p>
          <a:p>
            <a:pPr marL="342900" indent="-342900" algn="justLow">
              <a:lnSpc>
                <a:spcPct val="200000"/>
              </a:lnSpc>
              <a:buFont typeface="+mj-lt"/>
              <a:buAutoNum type="arabicPeriod"/>
            </a:pPr>
            <a:r>
              <a:rPr lang="en-US" sz="1200" i="1" dirty="0" smtClean="0">
                <a:latin typeface="Bookman Old Style" pitchFamily="18" charset="0"/>
              </a:rPr>
              <a:t>Why is it that Congress need to regulate commerce with Indians?  </a:t>
            </a:r>
            <a:r>
              <a:rPr lang="en-US" sz="1200" i="1" dirty="0" smtClean="0">
                <a:latin typeface="Bookman Old Style" pitchFamily="18" charset="0"/>
              </a:rPr>
              <a:t>(</a:t>
            </a:r>
            <a:r>
              <a:rPr lang="en-US" sz="1200" i="1" u="sng" dirty="0" smtClean="0">
                <a:latin typeface="Bookman Old Style" pitchFamily="18" charset="0"/>
              </a:rPr>
              <a:t>Pursuit of gold, possibly</a:t>
            </a:r>
            <a:r>
              <a:rPr lang="en-US" sz="1200" i="1" dirty="0" smtClean="0">
                <a:latin typeface="Bookman Old Style" pitchFamily="18" charset="0"/>
              </a:rPr>
              <a:t>?)</a:t>
            </a:r>
            <a:endParaRPr lang="en-US" sz="1200" i="1" dirty="0" smtClean="0">
              <a:latin typeface="Bookman Old Style" pitchFamily="18" charset="0"/>
            </a:endParaRPr>
          </a:p>
          <a:p>
            <a:pPr marL="342900" indent="-342900" algn="justLow">
              <a:lnSpc>
                <a:spcPct val="200000"/>
              </a:lnSpc>
              <a:buFont typeface="+mj-lt"/>
              <a:buAutoNum type="arabicPeriod"/>
            </a:pPr>
            <a:r>
              <a:rPr lang="en-US" sz="1200" i="1" dirty="0" smtClean="0">
                <a:latin typeface="Bookman Old Style" pitchFamily="18" charset="0"/>
              </a:rPr>
              <a:t>Why does Congress get to have a relationship with a group when NO other groups are mentioned except states and nation-states</a:t>
            </a:r>
            <a:r>
              <a:rPr lang="en-US" sz="1200" i="1" dirty="0" smtClean="0">
                <a:latin typeface="Bookman Old Style" pitchFamily="18" charset="0"/>
              </a:rPr>
              <a:t>?  (</a:t>
            </a:r>
            <a:r>
              <a:rPr lang="en-US" sz="1200" i="1" u="sng" dirty="0" smtClean="0">
                <a:latin typeface="Bookman Old Style" pitchFamily="18" charset="0"/>
              </a:rPr>
              <a:t>exclusivity for trade, corporate interests</a:t>
            </a:r>
            <a:r>
              <a:rPr lang="en-US" sz="1200" i="1" dirty="0" smtClean="0">
                <a:latin typeface="Bookman Old Style" pitchFamily="18" charset="0"/>
              </a:rPr>
              <a:t>?)</a:t>
            </a:r>
            <a:endParaRPr lang="en-US" sz="1200" i="1" dirty="0" smtClean="0">
              <a:latin typeface="Bookman Old Style" pitchFamily="18" charset="0"/>
            </a:endParaRPr>
          </a:p>
          <a:p>
            <a:pPr marL="342900" indent="-342900" algn="justLow">
              <a:lnSpc>
                <a:spcPct val="200000"/>
              </a:lnSpc>
              <a:buFont typeface="+mj-lt"/>
              <a:buAutoNum type="arabicPeriod"/>
            </a:pPr>
            <a:r>
              <a:rPr lang="en-US" sz="1200" i="1" dirty="0" smtClean="0">
                <a:latin typeface="Bookman Old Style" pitchFamily="18" charset="0"/>
              </a:rPr>
              <a:t>How, if at all, might this relate to the saying, “keep your friends close and your enemies closer?”  By analyzing this saying, does trade have a corporate interest rather than a government interest?  Whose interests are being served</a:t>
            </a:r>
            <a:r>
              <a:rPr lang="en-US" sz="1200" i="1" dirty="0" smtClean="0">
                <a:latin typeface="Bookman Old Style" pitchFamily="18" charset="0"/>
              </a:rPr>
              <a:t>?  (Is government policy the beginning of corporatizing America?  Does it appear government (</a:t>
            </a:r>
            <a:r>
              <a:rPr lang="en-US" sz="1200" i="1" u="sng" dirty="0" smtClean="0">
                <a:latin typeface="Bookman Old Style" pitchFamily="18" charset="0"/>
              </a:rPr>
              <a:t>liability to reservations (</a:t>
            </a:r>
            <a:r>
              <a:rPr lang="en-US" sz="1200" i="1" u="sng" dirty="0" err="1" smtClean="0">
                <a:latin typeface="Bookman Old Style" pitchFamily="18" charset="0"/>
              </a:rPr>
              <a:t>indian</a:t>
            </a:r>
            <a:r>
              <a:rPr lang="en-US" sz="1200" i="1" u="sng" dirty="0" smtClean="0">
                <a:latin typeface="Bookman Old Style" pitchFamily="18" charset="0"/>
              </a:rPr>
              <a:t> affairs) corporations have NO interests except </a:t>
            </a:r>
            <a:r>
              <a:rPr lang="en-US" sz="1200" i="1" u="sng" dirty="0" err="1" smtClean="0">
                <a:latin typeface="Bookman Old Style" pitchFamily="18" charset="0"/>
              </a:rPr>
              <a:t>firtile</a:t>
            </a:r>
            <a:r>
              <a:rPr lang="en-US" sz="1200" i="1" u="sng" dirty="0" smtClean="0">
                <a:latin typeface="Bookman Old Style" pitchFamily="18" charset="0"/>
              </a:rPr>
              <a:t> lands</a:t>
            </a:r>
            <a:r>
              <a:rPr lang="en-US" sz="1200" i="1" dirty="0" smtClean="0">
                <a:latin typeface="Bookman Old Style" pitchFamily="18" charset="0"/>
              </a:rPr>
              <a:t>).</a:t>
            </a:r>
            <a:endParaRPr lang="en-US" sz="1200" i="1" dirty="0" smtClean="0">
              <a:latin typeface="Bookman Old Style" pitchFamily="18" charset="0"/>
            </a:endParaRPr>
          </a:p>
          <a:p>
            <a:pPr marL="342900" indent="-342900" algn="justLow">
              <a:lnSpc>
                <a:spcPct val="200000"/>
              </a:lnSpc>
              <a:buFont typeface="+mj-lt"/>
              <a:buAutoNum type="arabicPeriod"/>
            </a:pPr>
            <a:r>
              <a:rPr lang="en-US" sz="1200" i="1" dirty="0" smtClean="0">
                <a:latin typeface="Bookman Old Style" pitchFamily="18" charset="0"/>
              </a:rPr>
              <a:t>What does this have to do with oppressed people surviving?  (think economics and the question of who is being served…lets review who are the subjects.)</a:t>
            </a:r>
            <a:endParaRPr lang="en-US" sz="1200" i="1" dirty="0">
              <a:latin typeface="Bookman Old Style"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4648200" y="1066800"/>
            <a:ext cx="4495800" cy="5410200"/>
          </a:xfrm>
          <a:prstGeom prst="rect">
            <a:avLst/>
          </a:prstGeom>
        </p:spPr>
        <p:txBody>
          <a:bodyPr vert="horz" lIns="91440" tIns="45720" rIns="91440" bIns="45720" rtlCol="0">
            <a:normAutofit fontScale="700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Char char="{"/>
              <a:tabLst/>
              <a:defRPr/>
            </a:pPr>
            <a:r>
              <a:rPr kumimoji="0" lang="en-US" sz="3200" b="0" i="0" u="none" strike="noStrike" kern="1200" cap="none" spc="0" normalizeH="0" baseline="0" noProof="0" dirty="0" smtClean="0">
                <a:ln>
                  <a:noFill/>
                </a:ln>
                <a:solidFill>
                  <a:schemeClr val="tx1"/>
                </a:solidFill>
                <a:effectLst/>
                <a:uLnTx/>
                <a:uFillTx/>
                <a:latin typeface="Bookman Old Style" pitchFamily="18" charset="0"/>
                <a:ea typeface="+mn-ea"/>
                <a:cs typeface="+mn-cs"/>
              </a:rPr>
              <a:t>Arapaho</a:t>
            </a: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Char char="{"/>
              <a:tabLst/>
              <a:defRPr/>
            </a:pPr>
            <a:r>
              <a:rPr kumimoji="0" lang="en-US" sz="3200" b="0" i="0" u="none" strike="noStrike" kern="1200" cap="none" spc="0" normalizeH="0" baseline="0" noProof="0" dirty="0" smtClean="0">
                <a:ln>
                  <a:noFill/>
                </a:ln>
                <a:solidFill>
                  <a:schemeClr val="tx1"/>
                </a:solidFill>
                <a:effectLst/>
                <a:uLnTx/>
                <a:uFillTx/>
                <a:latin typeface="Bookman Old Style" pitchFamily="18" charset="0"/>
                <a:ea typeface="+mn-ea"/>
                <a:cs typeface="+mn-cs"/>
              </a:rPr>
              <a:t>Blackfeet</a:t>
            </a: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Char char="{"/>
              <a:tabLst/>
              <a:defRPr/>
            </a:pPr>
            <a:r>
              <a:rPr kumimoji="0" lang="en-US" sz="3200" b="0" i="0" u="none" strike="noStrike" kern="1200" cap="none" spc="0" normalizeH="0" baseline="0" noProof="0" dirty="0" smtClean="0">
                <a:ln>
                  <a:noFill/>
                </a:ln>
                <a:solidFill>
                  <a:schemeClr val="tx1"/>
                </a:solidFill>
                <a:effectLst/>
                <a:uLnTx/>
                <a:uFillTx/>
                <a:latin typeface="Bookman Old Style" pitchFamily="18" charset="0"/>
                <a:ea typeface="+mn-ea"/>
                <a:cs typeface="+mn-cs"/>
              </a:rPr>
              <a:t>Crow</a:t>
            </a: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Char char="{"/>
              <a:tabLst/>
              <a:defRPr/>
            </a:pPr>
            <a:r>
              <a:rPr kumimoji="0" lang="en-US" sz="3200" b="0" i="0" u="none" strike="noStrike" kern="1200" cap="none" spc="0" normalizeH="0" baseline="0" noProof="0" dirty="0" smtClean="0">
                <a:ln>
                  <a:noFill/>
                </a:ln>
                <a:solidFill>
                  <a:schemeClr val="tx1"/>
                </a:solidFill>
                <a:effectLst/>
                <a:uLnTx/>
                <a:uFillTx/>
                <a:latin typeface="Bookman Old Style" pitchFamily="18" charset="0"/>
                <a:ea typeface="+mn-ea"/>
                <a:cs typeface="+mn-cs"/>
              </a:rPr>
              <a:t>Kiowa Comanche</a:t>
            </a: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Char char="{"/>
              <a:tabLst/>
              <a:defRPr/>
            </a:pPr>
            <a:r>
              <a:rPr kumimoji="0" lang="en-US" sz="3200" b="0" i="0" u="none" strike="noStrike" kern="1200" cap="none" spc="0" normalizeH="0" baseline="0" noProof="0" dirty="0" smtClean="0">
                <a:ln>
                  <a:noFill/>
                </a:ln>
                <a:solidFill>
                  <a:schemeClr val="tx1"/>
                </a:solidFill>
                <a:effectLst/>
                <a:uLnTx/>
                <a:uFillTx/>
                <a:latin typeface="Bookman Old Style" pitchFamily="18" charset="0"/>
                <a:ea typeface="+mn-ea"/>
                <a:cs typeface="+mn-cs"/>
              </a:rPr>
              <a:t>Northern Cheyenne</a:t>
            </a: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Char char="{"/>
              <a:tabLst/>
              <a:defRPr/>
            </a:pPr>
            <a:r>
              <a:rPr kumimoji="0" lang="en-US" sz="3200" b="0" i="0" u="none" strike="noStrike" kern="1200" cap="none" spc="0" normalizeH="0" baseline="0" noProof="0" dirty="0" smtClean="0">
                <a:ln>
                  <a:noFill/>
                </a:ln>
                <a:solidFill>
                  <a:schemeClr val="tx1"/>
                </a:solidFill>
                <a:effectLst/>
                <a:uLnTx/>
                <a:uFillTx/>
                <a:latin typeface="Bookman Old Style" pitchFamily="18" charset="0"/>
                <a:ea typeface="+mn-ea"/>
                <a:cs typeface="+mn-cs"/>
              </a:rPr>
              <a:t>Southern Cheyenne</a:t>
            </a: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Char char="{"/>
              <a:tabLst/>
              <a:defRPr/>
            </a:pPr>
            <a:r>
              <a:rPr kumimoji="0" lang="en-US" sz="3200" b="0" i="0" u="none" strike="noStrike" kern="1200" cap="none" spc="0" normalizeH="0" baseline="0" noProof="0" dirty="0" smtClean="0">
                <a:ln>
                  <a:noFill/>
                </a:ln>
                <a:solidFill>
                  <a:schemeClr val="tx1"/>
                </a:solidFill>
                <a:effectLst/>
                <a:uLnTx/>
                <a:uFillTx/>
                <a:latin typeface="Bookman Old Style" pitchFamily="18" charset="0"/>
                <a:ea typeface="+mn-ea"/>
                <a:cs typeface="+mn-cs"/>
              </a:rPr>
              <a:t>Osage</a:t>
            </a: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Char char="{"/>
              <a:tabLst/>
              <a:defRPr/>
            </a:pPr>
            <a:r>
              <a:rPr kumimoji="0" lang="en-US" sz="3200" b="0" i="0" u="none" strike="noStrike" kern="1200" cap="none" spc="0" normalizeH="0" baseline="0" noProof="0" dirty="0" smtClean="0">
                <a:ln>
                  <a:noFill/>
                </a:ln>
                <a:solidFill>
                  <a:schemeClr val="tx1"/>
                </a:solidFill>
                <a:effectLst/>
                <a:uLnTx/>
                <a:uFillTx/>
                <a:latin typeface="Bookman Old Style" pitchFamily="18" charset="0"/>
                <a:ea typeface="+mn-ea"/>
                <a:cs typeface="+mn-cs"/>
              </a:rPr>
              <a:t>Sioux</a:t>
            </a: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Char char="{"/>
              <a:tabLst/>
              <a:defRPr/>
            </a:pPr>
            <a:r>
              <a:rPr kumimoji="0" lang="en-US" sz="3200" b="0" i="0" u="none" strike="noStrike" kern="1200" cap="none" spc="0" normalizeH="0" baseline="0" noProof="0" dirty="0" smtClean="0">
                <a:ln>
                  <a:noFill/>
                </a:ln>
                <a:solidFill>
                  <a:schemeClr val="tx1"/>
                </a:solidFill>
                <a:effectLst/>
                <a:uLnTx/>
                <a:uFillTx/>
                <a:latin typeface="Bookman Old Style" pitchFamily="18" charset="0"/>
                <a:ea typeface="+mn-ea"/>
                <a:cs typeface="+mn-cs"/>
              </a:rPr>
              <a:t>Pawnee</a:t>
            </a: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Char char="{"/>
              <a:tabLst/>
              <a:defRPr/>
            </a:pPr>
            <a:r>
              <a:rPr kumimoji="0" lang="en-US" sz="3200" b="0" i="0" u="none" strike="noStrike" kern="1200" cap="none" spc="0" normalizeH="0" baseline="0" noProof="0" dirty="0" smtClean="0">
                <a:ln>
                  <a:noFill/>
                </a:ln>
                <a:solidFill>
                  <a:schemeClr val="tx1"/>
                </a:solidFill>
                <a:effectLst/>
                <a:uLnTx/>
                <a:uFillTx/>
                <a:latin typeface="Bookman Old Style" pitchFamily="18" charset="0"/>
                <a:ea typeface="+mn-ea"/>
                <a:cs typeface="+mn-cs"/>
              </a:rPr>
              <a:t>Hidatsa</a:t>
            </a: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Char char="{"/>
              <a:tabLst/>
              <a:defRPr/>
            </a:pPr>
            <a:r>
              <a:rPr kumimoji="0" lang="en-US" sz="3200" b="0" i="0" u="none" strike="noStrike" kern="1200" cap="none" spc="0" normalizeH="0" baseline="0" noProof="0" dirty="0" smtClean="0">
                <a:ln>
                  <a:noFill/>
                </a:ln>
                <a:solidFill>
                  <a:schemeClr val="tx1"/>
                </a:solidFill>
                <a:effectLst/>
                <a:uLnTx/>
                <a:uFillTx/>
                <a:latin typeface="Bookman Old Style" pitchFamily="18" charset="0"/>
                <a:ea typeface="+mn-ea"/>
                <a:cs typeface="+mn-cs"/>
              </a:rPr>
              <a:t>Mandan</a:t>
            </a: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Char char="{"/>
              <a:tabLst/>
              <a:defRPr/>
            </a:pPr>
            <a:r>
              <a:rPr kumimoji="0" lang="en-US" sz="3200" b="0" i="0" u="none" strike="noStrike" kern="1200" cap="none" spc="0" normalizeH="0" baseline="0" noProof="0" dirty="0" smtClean="0">
                <a:ln>
                  <a:noFill/>
                </a:ln>
                <a:solidFill>
                  <a:schemeClr val="tx1"/>
                </a:solidFill>
                <a:effectLst/>
                <a:uLnTx/>
                <a:uFillTx/>
                <a:latin typeface="Bookman Old Style" pitchFamily="18" charset="0"/>
                <a:ea typeface="+mn-ea"/>
                <a:cs typeface="+mn-cs"/>
              </a:rPr>
              <a:t>Arikara</a:t>
            </a: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Char char="{"/>
              <a:tabLst/>
              <a:defRPr/>
            </a:pPr>
            <a:r>
              <a:rPr kumimoji="0" lang="en-US" sz="3200" b="0" i="0" u="none" strike="noStrike" kern="1200" cap="none" spc="0" normalizeH="0" baseline="0" noProof="0" dirty="0" smtClean="0">
                <a:ln>
                  <a:noFill/>
                </a:ln>
                <a:solidFill>
                  <a:schemeClr val="tx1"/>
                </a:solidFill>
                <a:effectLst/>
                <a:uLnTx/>
                <a:uFillTx/>
                <a:latin typeface="Bookman Old Style" pitchFamily="18" charset="0"/>
                <a:ea typeface="+mn-ea"/>
                <a:cs typeface="+mn-cs"/>
              </a:rPr>
              <a:t>Sarcee</a:t>
            </a: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Char char="{"/>
              <a:tabLst/>
              <a:defRPr/>
            </a:pPr>
            <a:r>
              <a:rPr kumimoji="0" lang="en-US" sz="3200" b="0" i="0" u="none" strike="noStrike" kern="1200" cap="none" spc="0" normalizeH="0" baseline="0" noProof="0" dirty="0" smtClean="0">
                <a:ln>
                  <a:noFill/>
                </a:ln>
                <a:solidFill>
                  <a:schemeClr val="tx1"/>
                </a:solidFill>
                <a:effectLst/>
                <a:uLnTx/>
                <a:uFillTx/>
                <a:latin typeface="Bookman Old Style" pitchFamily="18" charset="0"/>
                <a:ea typeface="+mn-ea"/>
                <a:cs typeface="+mn-cs"/>
              </a:rPr>
              <a:t>Assiniboine</a:t>
            </a: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Char char="{"/>
              <a:tabLst/>
              <a:defRPr/>
            </a:pPr>
            <a:r>
              <a:rPr kumimoji="0" lang="en-US" sz="3200" b="0" i="0" u="none" strike="noStrike" kern="1200" cap="none" spc="0" normalizeH="0" baseline="0" noProof="0" dirty="0" smtClean="0">
                <a:ln>
                  <a:noFill/>
                </a:ln>
                <a:solidFill>
                  <a:schemeClr val="tx1"/>
                </a:solidFill>
                <a:effectLst/>
                <a:uLnTx/>
                <a:uFillTx/>
                <a:latin typeface="Bookman Old Style" pitchFamily="18" charset="0"/>
                <a:ea typeface="+mn-ea"/>
                <a:cs typeface="+mn-cs"/>
              </a:rPr>
              <a:t>And many more…</a:t>
            </a: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Char char="{"/>
              <a:tabLst/>
              <a:defRPr/>
            </a:pPr>
            <a:endParaRPr kumimoji="0" lang="en-US" sz="3200" b="0" i="0" u="none" strike="noStrike" kern="1200" cap="none" spc="0" normalizeH="0" baseline="0" noProof="0" dirty="0" smtClean="0">
              <a:ln>
                <a:noFill/>
              </a:ln>
              <a:solidFill>
                <a:schemeClr val="tx1"/>
              </a:solidFill>
              <a:effectLst/>
              <a:uLnTx/>
              <a:uFillTx/>
              <a:latin typeface="Bookman Old Style" pitchFamily="18" charset="0"/>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Char char="{"/>
              <a:tabLst/>
              <a:defRPr/>
            </a:pPr>
            <a:endParaRPr kumimoji="0" lang="en-US" sz="3200" b="0" i="0" u="none" strike="noStrike" kern="1200" cap="none" spc="0" normalizeH="0" baseline="0" noProof="0" dirty="0">
              <a:ln>
                <a:noFill/>
              </a:ln>
              <a:solidFill>
                <a:schemeClr val="tx1"/>
              </a:solidFill>
              <a:effectLst/>
              <a:uLnTx/>
              <a:uFillTx/>
              <a:latin typeface="Bookman Old Style" pitchFamily="18" charset="0"/>
              <a:ea typeface="+mn-ea"/>
              <a:cs typeface="+mn-cs"/>
            </a:endParaRPr>
          </a:p>
        </p:txBody>
      </p:sp>
      <p:pic>
        <p:nvPicPr>
          <p:cNvPr id="5" name="Picture 4" descr="Native"/>
          <p:cNvPicPr>
            <a:picLocks noChangeAspect="1" noChangeArrowheads="1"/>
          </p:cNvPicPr>
          <p:nvPr/>
        </p:nvPicPr>
        <p:blipFill>
          <a:blip r:embed="rId2" cstate="print"/>
          <a:srcRect/>
          <a:stretch>
            <a:fillRect/>
          </a:stretch>
        </p:blipFill>
        <p:spPr bwMode="auto">
          <a:xfrm>
            <a:off x="0" y="990600"/>
            <a:ext cx="3686175" cy="5476875"/>
          </a:xfrm>
          <a:prstGeom prst="rect">
            <a:avLst/>
          </a:prstGeom>
          <a:noFill/>
        </p:spPr>
      </p:pic>
      <p:sp>
        <p:nvSpPr>
          <p:cNvPr id="6" name="TextBox 5"/>
          <p:cNvSpPr txBox="1"/>
          <p:nvPr/>
        </p:nvSpPr>
        <p:spPr>
          <a:xfrm>
            <a:off x="0" y="6488668"/>
            <a:ext cx="9144000" cy="369332"/>
          </a:xfrm>
          <a:prstGeom prst="rect">
            <a:avLst/>
          </a:prstGeom>
          <a:noFill/>
        </p:spPr>
        <p:txBody>
          <a:bodyPr wrap="square" rtlCol="0">
            <a:spAutoFit/>
          </a:bodyPr>
          <a:lstStyle/>
          <a:p>
            <a:r>
              <a:rPr lang="en-US" i="1" dirty="0" smtClean="0"/>
              <a:t>Native American: Plains Indians</a:t>
            </a:r>
            <a:r>
              <a:rPr lang="en-US" dirty="0" smtClean="0"/>
              <a:t>. Map. </a:t>
            </a:r>
            <a:r>
              <a:rPr lang="en-US" i="1" dirty="0" smtClean="0"/>
              <a:t>Encyclopædia Britannica Online</a:t>
            </a:r>
            <a:r>
              <a:rPr lang="en-US" dirty="0" smtClean="0"/>
              <a:t>. Web. 15 Aug. 2011. </a:t>
            </a:r>
            <a:endParaRPr lang="en-US" dirty="0"/>
          </a:p>
        </p:txBody>
      </p:sp>
      <p:sp>
        <p:nvSpPr>
          <p:cNvPr id="7" name="Title 1"/>
          <p:cNvSpPr txBox="1">
            <a:spLocks/>
          </p:cNvSpPr>
          <p:nvPr/>
        </p:nvSpPr>
        <p:spPr>
          <a:xfrm>
            <a:off x="0" y="1"/>
            <a:ext cx="9144000" cy="990599"/>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tx1"/>
                </a:solidFill>
                <a:effectLst/>
                <a:uLnTx/>
                <a:uFillTx/>
                <a:latin typeface="Bookman Old Style" pitchFamily="18" charset="0"/>
                <a:ea typeface="+mj-ea"/>
                <a:cs typeface="+mj-cs"/>
              </a:rPr>
              <a:t>Plains Indians</a:t>
            </a:r>
            <a:endParaRPr kumimoji="0" lang="en-US" sz="4400" b="1" i="0" u="none" strike="noStrike" kern="1200" cap="none" spc="0" normalizeH="0" baseline="0" noProof="0" dirty="0">
              <a:ln>
                <a:noFill/>
              </a:ln>
              <a:solidFill>
                <a:schemeClr val="tx1"/>
              </a:solidFill>
              <a:effectLst/>
              <a:uLnTx/>
              <a:uFillTx/>
              <a:latin typeface="Bookman Old Style" pitchFamily="18" charset="0"/>
              <a:ea typeface="+mj-ea"/>
              <a:cs typeface="+mj-c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F:\Portland State University\Fall 2009, Certificate Public Management\PA 511, Public Management\Green Paper, Indian Affairs\Western_Indian_Wars.jpg"/>
          <p:cNvPicPr/>
          <p:nvPr/>
        </p:nvPicPr>
        <p:blipFill>
          <a:blip r:embed="rId2" cstate="print"/>
          <a:srcRect/>
          <a:stretch>
            <a:fillRect/>
          </a:stretch>
        </p:blipFill>
        <p:spPr bwMode="auto">
          <a:xfrm>
            <a:off x="0" y="533400"/>
            <a:ext cx="9144000" cy="6324600"/>
          </a:xfrm>
          <a:prstGeom prst="rect">
            <a:avLst/>
          </a:prstGeom>
          <a:ln>
            <a:noFill/>
          </a:ln>
          <a:effectLst>
            <a:softEdge rad="112500"/>
          </a:effectLst>
        </p:spPr>
      </p:pic>
      <p:sp>
        <p:nvSpPr>
          <p:cNvPr id="6" name="Title 1"/>
          <p:cNvSpPr>
            <a:spLocks noGrp="1"/>
          </p:cNvSpPr>
          <p:nvPr>
            <p:ph type="title"/>
          </p:nvPr>
        </p:nvSpPr>
        <p:spPr>
          <a:xfrm>
            <a:off x="0" y="0"/>
            <a:ext cx="9144000" cy="1143000"/>
          </a:xfrm>
        </p:spPr>
        <p:txBody>
          <a:bodyPr/>
          <a:lstStyle/>
          <a:p>
            <a:pPr algn="l"/>
            <a:r>
              <a:rPr lang="en-US" b="1" dirty="0" smtClean="0">
                <a:solidFill>
                  <a:srgbClr val="C00000"/>
                </a:solidFill>
                <a:latin typeface="Bookman Old Style" pitchFamily="18" charset="0"/>
              </a:rPr>
              <a:t>Indian Wars</a:t>
            </a:r>
            <a:endParaRPr lang="en-US" b="1" dirty="0">
              <a:solidFill>
                <a:srgbClr val="C00000"/>
              </a:solidFill>
              <a:latin typeface="Bookman Old Style" pitchFamily="18" charset="0"/>
            </a:endParaRPr>
          </a:p>
        </p:txBody>
      </p:sp>
      <p:graphicFrame>
        <p:nvGraphicFramePr>
          <p:cNvPr id="7" name="Chart 6"/>
          <p:cNvGraphicFramePr/>
          <p:nvPr/>
        </p:nvGraphicFramePr>
        <p:xfrm>
          <a:off x="4924425" y="4267200"/>
          <a:ext cx="4219575" cy="2590800"/>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3581400" y="1"/>
            <a:ext cx="5562600" cy="869469"/>
          </a:xfrm>
          <a:prstGeom prst="rect">
            <a:avLst/>
          </a:prstGeom>
          <a:noFill/>
        </p:spPr>
        <p:txBody>
          <a:bodyPr wrap="square" rtlCol="0">
            <a:spAutoFit/>
          </a:bodyPr>
          <a:lstStyle/>
          <a:p>
            <a:r>
              <a:rPr lang="en-US" sz="800" i="1" dirty="0" smtClean="0">
                <a:latin typeface="Bookman Old Style" pitchFamily="18" charset="0"/>
              </a:rPr>
              <a:t>Total number of Indian information from </a:t>
            </a:r>
            <a:r>
              <a:rPr lang="en-US" sz="800" b="1" i="1" dirty="0" smtClean="0">
                <a:latin typeface="Bookman Old Style" pitchFamily="18" charset="0"/>
              </a:rPr>
              <a:t>Native Americans in the Census, 1860–1890 </a:t>
            </a:r>
            <a:r>
              <a:rPr lang="en-US" sz="800" i="1" dirty="0" smtClean="0">
                <a:latin typeface="Bookman Old Style" pitchFamily="18" charset="0"/>
              </a:rPr>
              <a:t>By James P. Collins.</a:t>
            </a:r>
            <a:r>
              <a:rPr lang="en-US" sz="800" dirty="0" smtClean="0">
                <a:latin typeface="Bookman Old Style" pitchFamily="18" charset="0"/>
              </a:rPr>
              <a:t> </a:t>
            </a:r>
            <a:r>
              <a:rPr lang="en-US" sz="800" u="sng" dirty="0" smtClean="0">
                <a:latin typeface="Bookman Old Style" pitchFamily="18" charset="0"/>
                <a:hlinkClick r:id="rId4"/>
              </a:rPr>
              <a:t>http://www.archives.gov/publications/prologue/2006/summer/indian-census.html#nt6</a:t>
            </a:r>
            <a:endParaRPr lang="en-US" sz="800" dirty="0" smtClean="0">
              <a:latin typeface="Bookman Old Style" pitchFamily="18" charset="0"/>
            </a:endParaRPr>
          </a:p>
          <a:p>
            <a:r>
              <a:rPr lang="en-US" sz="800" dirty="0" smtClean="0">
                <a:latin typeface="Bookman Old Style" pitchFamily="18" charset="0"/>
              </a:rPr>
              <a:t> </a:t>
            </a:r>
          </a:p>
          <a:p>
            <a:r>
              <a:rPr lang="en-US" sz="800" dirty="0" smtClean="0">
                <a:latin typeface="Bookman Old Style" pitchFamily="18" charset="0"/>
              </a:rPr>
              <a:t>Indian Wars Map from Wikipedia.</a:t>
            </a:r>
          </a:p>
          <a:p>
            <a:r>
              <a:rPr lang="en-US" sz="800" i="1" u="sng" dirty="0" smtClean="0">
                <a:latin typeface="Bookman Old Style" pitchFamily="18" charset="0"/>
                <a:hlinkClick r:id="rId5"/>
              </a:rPr>
              <a:t>http://en.wikipedia.org/wiki/Indian_Wars</a:t>
            </a:r>
            <a:endParaRPr lang="en-US" sz="800" dirty="0" smtClean="0">
              <a:latin typeface="Bookman Old Style" pitchFamily="18" charset="0"/>
            </a:endParaRPr>
          </a:p>
          <a:p>
            <a:endParaRPr lang="en-US" sz="1050" dirty="0">
              <a:latin typeface="Bookman Old Style"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Bookman Old Style" pitchFamily="18" charset="0"/>
              </a:rPr>
              <a:t>Merriam Report (The Problem of Indian Administration)</a:t>
            </a:r>
            <a:endParaRPr lang="en-US" dirty="0">
              <a:latin typeface="Bookman Old Style" pitchFamily="18" charset="0"/>
            </a:endParaRPr>
          </a:p>
        </p:txBody>
      </p:sp>
      <p:sp>
        <p:nvSpPr>
          <p:cNvPr id="3" name="Content Placeholder 2"/>
          <p:cNvSpPr>
            <a:spLocks noGrp="1"/>
          </p:cNvSpPr>
          <p:nvPr>
            <p:ph idx="1"/>
          </p:nvPr>
        </p:nvSpPr>
        <p:spPr>
          <a:xfrm>
            <a:off x="0" y="1600200"/>
            <a:ext cx="9144000" cy="3733800"/>
          </a:xfrm>
        </p:spPr>
        <p:txBody>
          <a:bodyPr>
            <a:normAutofit fontScale="92500" lnSpcReduction="20000"/>
          </a:bodyPr>
          <a:lstStyle/>
          <a:p>
            <a:pPr algn="just">
              <a:lnSpc>
                <a:spcPct val="170000"/>
              </a:lnSpc>
              <a:buNone/>
            </a:pPr>
            <a:r>
              <a:rPr lang="en-US" sz="1800" i="1" dirty="0" smtClean="0">
                <a:latin typeface="Bookman Old Style" pitchFamily="18" charset="0"/>
              </a:rPr>
              <a:t>“Suffering and Discontent. </a:t>
            </a:r>
            <a:r>
              <a:rPr lang="en-US" sz="1800" dirty="0" smtClean="0">
                <a:latin typeface="Bookman Old Style" pitchFamily="18" charset="0"/>
              </a:rPr>
              <a:t>Some people assert that the Indians prefer to live as they do; that they are happier in their idleness and irresponsibility. The question may be raised whether these persons do not mistake for happiness and content an almost oriental fatalism and resignation. The survey staff found altogether too much evidence of real suffering and discontent to subscribe to the belief that the Indians are reasonably satisfied with their condition. The amount of serious illness and poverty is too great to permit of real contentment. The Indian is like the white man in his affection for his children, and he feels keenly the sickness and the loss of his offspring.”</a:t>
            </a:r>
          </a:p>
          <a:p>
            <a:pPr algn="just"/>
            <a:endParaRPr lang="en-US" sz="1800" dirty="0">
              <a:latin typeface="Bookman Old Style" pitchFamily="18" charset="0"/>
            </a:endParaRPr>
          </a:p>
        </p:txBody>
      </p:sp>
      <p:sp>
        <p:nvSpPr>
          <p:cNvPr id="4" name="TextBox 3"/>
          <p:cNvSpPr txBox="1"/>
          <p:nvPr/>
        </p:nvSpPr>
        <p:spPr>
          <a:xfrm>
            <a:off x="0" y="5380672"/>
            <a:ext cx="9144000" cy="1477328"/>
          </a:xfrm>
          <a:prstGeom prst="rect">
            <a:avLst/>
          </a:prstGeom>
          <a:noFill/>
        </p:spPr>
        <p:txBody>
          <a:bodyPr wrap="square" rtlCol="0">
            <a:spAutoFit/>
          </a:bodyPr>
          <a:lstStyle/>
          <a:p>
            <a:pPr marL="342900" indent="-342900">
              <a:lnSpc>
                <a:spcPct val="150000"/>
              </a:lnSpc>
            </a:pPr>
            <a:r>
              <a:rPr lang="en-US" sz="1200" i="1" dirty="0" smtClean="0">
                <a:latin typeface="Bookman Old Style" pitchFamily="18" charset="0"/>
              </a:rPr>
              <a:t>Big Questions:</a:t>
            </a:r>
          </a:p>
          <a:p>
            <a:pPr marL="342900" indent="-342900">
              <a:lnSpc>
                <a:spcPct val="150000"/>
              </a:lnSpc>
              <a:buFont typeface="+mj-lt"/>
              <a:buAutoNum type="arabicPeriod"/>
            </a:pPr>
            <a:r>
              <a:rPr lang="en-US" sz="1200" i="1" dirty="0" smtClean="0">
                <a:latin typeface="Bookman Old Style" pitchFamily="18" charset="0"/>
              </a:rPr>
              <a:t>Is this the natural result of war?   What about our position in the world right now (regarding war</a:t>
            </a:r>
            <a:r>
              <a:rPr lang="en-US" sz="1200" i="1" dirty="0" smtClean="0">
                <a:latin typeface="Bookman Old Style" pitchFamily="18" charset="0"/>
              </a:rPr>
              <a:t>)?  (</a:t>
            </a:r>
            <a:r>
              <a:rPr lang="en-US" sz="1200" i="1" u="sng" dirty="0" smtClean="0">
                <a:latin typeface="Bookman Old Style" pitchFamily="18" charset="0"/>
              </a:rPr>
              <a:t>What are the conditions in Iraq for instance</a:t>
            </a:r>
            <a:r>
              <a:rPr lang="en-US" sz="1200" i="1" dirty="0" smtClean="0">
                <a:latin typeface="Bookman Old Style" pitchFamily="18" charset="0"/>
              </a:rPr>
              <a:t>?)</a:t>
            </a:r>
            <a:endParaRPr lang="en-US" sz="1200" i="1" dirty="0" smtClean="0">
              <a:latin typeface="Bookman Old Style" pitchFamily="18" charset="0"/>
            </a:endParaRPr>
          </a:p>
          <a:p>
            <a:pPr marL="342900" indent="-342900">
              <a:lnSpc>
                <a:spcPct val="150000"/>
              </a:lnSpc>
              <a:buFont typeface="+mj-lt"/>
              <a:buAutoNum type="arabicPeriod"/>
            </a:pPr>
            <a:r>
              <a:rPr lang="en-US" sz="1200" i="1" dirty="0" smtClean="0">
                <a:latin typeface="Bookman Old Style" pitchFamily="18" charset="0"/>
              </a:rPr>
              <a:t>What does this say about doing the right thing and speaking for what is humanly right as future teachers? </a:t>
            </a:r>
            <a:r>
              <a:rPr lang="en-US" sz="1200" i="1" dirty="0" smtClean="0">
                <a:latin typeface="Bookman Old Style" pitchFamily="18" charset="0"/>
              </a:rPr>
              <a:t>(</a:t>
            </a:r>
            <a:r>
              <a:rPr lang="en-US" sz="1200" i="1" u="sng" dirty="0" smtClean="0">
                <a:latin typeface="Bookman Old Style" pitchFamily="18" charset="0"/>
              </a:rPr>
              <a:t>did the Merriam Report go against the corporate interests and uphold the rule of law?  Government liability</a:t>
            </a:r>
            <a:r>
              <a:rPr lang="en-US" sz="1200" i="1" dirty="0" smtClean="0">
                <a:latin typeface="Bookman Old Style" pitchFamily="18" charset="0"/>
              </a:rPr>
              <a:t>…)</a:t>
            </a:r>
            <a:endParaRPr lang="en-US" sz="1200" i="1" dirty="0" smtClean="0">
              <a:latin typeface="Bookman Old Style"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3200400"/>
            <a:ext cx="9144000" cy="369332"/>
          </a:xfrm>
          <a:prstGeom prst="rect">
            <a:avLst/>
          </a:prstGeom>
          <a:noFill/>
        </p:spPr>
        <p:txBody>
          <a:bodyPr wrap="square" rtlCol="0">
            <a:spAutoFit/>
          </a:bodyPr>
          <a:lstStyle/>
          <a:p>
            <a:pPr algn="ctr"/>
            <a:r>
              <a:rPr lang="en-US" dirty="0" smtClean="0">
                <a:hlinkClick r:id="rId2"/>
              </a:rPr>
              <a:t>http://www.pbs.org/wgbh/amex/weshallremain/the_films/episode_3_trailer</a:t>
            </a:r>
            <a:r>
              <a:rPr lang="en-US" dirty="0" smtClean="0"/>
              <a:t> </a:t>
            </a:r>
            <a:endParaRPr lang="en-US" dirty="0"/>
          </a:p>
        </p:txBody>
      </p:sp>
      <p:sp>
        <p:nvSpPr>
          <p:cNvPr id="5" name="TextBox 4"/>
          <p:cNvSpPr txBox="1"/>
          <p:nvPr/>
        </p:nvSpPr>
        <p:spPr>
          <a:xfrm>
            <a:off x="0" y="457200"/>
            <a:ext cx="9144000" cy="892552"/>
          </a:xfrm>
          <a:prstGeom prst="rect">
            <a:avLst/>
          </a:prstGeom>
          <a:noFill/>
        </p:spPr>
        <p:txBody>
          <a:bodyPr wrap="square" rtlCol="0">
            <a:spAutoFit/>
          </a:bodyPr>
          <a:lstStyle/>
          <a:p>
            <a:pPr algn="ctr"/>
            <a:r>
              <a:rPr lang="en-US" sz="3200" b="1" dirty="0" smtClean="0">
                <a:latin typeface="Bookman Old Style" pitchFamily="18" charset="0"/>
              </a:rPr>
              <a:t>Video: We Shall Remain from PBS/OPB</a:t>
            </a:r>
          </a:p>
          <a:p>
            <a:pPr algn="ctr"/>
            <a:endParaRPr lang="en-US" sz="2000" b="1" dirty="0">
              <a:latin typeface="Bookman Old Style" pitchFamily="18" charset="0"/>
            </a:endParaRPr>
          </a:p>
        </p:txBody>
      </p:sp>
      <p:sp>
        <p:nvSpPr>
          <p:cNvPr id="8" name="TextBox 7"/>
          <p:cNvSpPr txBox="1"/>
          <p:nvPr/>
        </p:nvSpPr>
        <p:spPr>
          <a:xfrm>
            <a:off x="0" y="2514600"/>
            <a:ext cx="9144000" cy="369332"/>
          </a:xfrm>
          <a:prstGeom prst="rect">
            <a:avLst/>
          </a:prstGeom>
          <a:noFill/>
        </p:spPr>
        <p:txBody>
          <a:bodyPr wrap="square" rtlCol="0">
            <a:spAutoFit/>
          </a:bodyPr>
          <a:lstStyle/>
          <a:p>
            <a:pPr algn="ctr"/>
            <a:r>
              <a:rPr lang="en-US" i="1" dirty="0" smtClean="0">
                <a:latin typeface="Bookman Old Style" pitchFamily="18" charset="0"/>
              </a:rPr>
              <a:t>President Andrew Jackson and Indian Relocation, Episode 3 part </a:t>
            </a:r>
            <a:r>
              <a:rPr lang="en-US" i="1" dirty="0" smtClean="0">
                <a:latin typeface="Bookman Old Style" pitchFamily="18" charset="0"/>
              </a:rPr>
              <a:t>4 (11 minutes)</a:t>
            </a:r>
            <a:endParaRPr lang="en-US" i="1" dirty="0">
              <a:latin typeface="Bookman Old Style" pitchFamily="18" charset="0"/>
            </a:endParaRPr>
          </a:p>
        </p:txBody>
      </p:sp>
      <p:sp>
        <p:nvSpPr>
          <p:cNvPr id="6" name="TextBox 5"/>
          <p:cNvSpPr txBox="1"/>
          <p:nvPr/>
        </p:nvSpPr>
        <p:spPr>
          <a:xfrm>
            <a:off x="0" y="4038600"/>
            <a:ext cx="9144000" cy="400110"/>
          </a:xfrm>
          <a:prstGeom prst="rect">
            <a:avLst/>
          </a:prstGeom>
          <a:noFill/>
        </p:spPr>
        <p:txBody>
          <a:bodyPr wrap="square" rtlCol="0">
            <a:spAutoFit/>
          </a:bodyPr>
          <a:lstStyle/>
          <a:p>
            <a:pPr algn="ctr"/>
            <a:r>
              <a:rPr lang="en-US" sz="2000" i="1" dirty="0" smtClean="0">
                <a:latin typeface="Bookman Old Style" pitchFamily="18" charset="0"/>
              </a:rPr>
              <a:t>Geronimo , Episode 4 part </a:t>
            </a:r>
            <a:r>
              <a:rPr lang="en-US" sz="2000" i="1" dirty="0" smtClean="0">
                <a:latin typeface="Bookman Old Style" pitchFamily="18" charset="0"/>
              </a:rPr>
              <a:t>4 (11 minutes)</a:t>
            </a:r>
            <a:endParaRPr lang="en-US" sz="2000" i="1" dirty="0">
              <a:latin typeface="Bookman Old Style" pitchFamily="18"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95</TotalTime>
  <Words>602</Words>
  <Application>Microsoft Office PowerPoint</Application>
  <PresentationFormat>On-screen Show (4:3)</PresentationFormat>
  <Paragraphs>51</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How do Oppressed People Survive?</vt:lpstr>
      <vt:lpstr>United States Constitution (Article I, Section 8, Clause 3; also know as the “Indian Commerce Clause”)</vt:lpstr>
      <vt:lpstr>Group Discussion…</vt:lpstr>
      <vt:lpstr>Slide 4</vt:lpstr>
      <vt:lpstr>Indian Wars</vt:lpstr>
      <vt:lpstr>Merriam Report (The Problem of Indian Administration)</vt:lpstr>
      <vt:lpstr>Slide 7</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asdf</dc:title>
  <dc:creator>Joshua Mikeal Fisher</dc:creator>
  <cp:lastModifiedBy>niinja21</cp:lastModifiedBy>
  <cp:revision>24</cp:revision>
  <dcterms:created xsi:type="dcterms:W3CDTF">2006-08-16T00:00:00Z</dcterms:created>
  <dcterms:modified xsi:type="dcterms:W3CDTF">2011-08-18T07:04:59Z</dcterms:modified>
</cp:coreProperties>
</file>